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8"/>
  </p:notesMasterIdLst>
  <p:sldIdLst>
    <p:sldId id="270" r:id="rId2"/>
    <p:sldId id="531" r:id="rId3"/>
    <p:sldId id="553" r:id="rId4"/>
    <p:sldId id="554" r:id="rId5"/>
    <p:sldId id="536" r:id="rId6"/>
    <p:sldId id="532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3913"/>
    <a:srgbClr val="CC3300"/>
    <a:srgbClr val="FEE9E6"/>
    <a:srgbClr val="00E000"/>
    <a:srgbClr val="7E96BC"/>
    <a:srgbClr val="074274"/>
    <a:srgbClr val="0066FF"/>
    <a:srgbClr val="336699"/>
    <a:srgbClr val="5D7AAB"/>
    <a:srgbClr val="97D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891" autoAdjust="0"/>
    <p:restoredTop sz="93854" autoAdjust="0"/>
  </p:normalViewPr>
  <p:slideViewPr>
    <p:cSldViewPr snapToGrid="0" snapToObjects="1">
      <p:cViewPr varScale="1">
        <p:scale>
          <a:sx n="69" d="100"/>
          <a:sy n="69" d="100"/>
        </p:scale>
        <p:origin x="302" y="77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34E70-B709-0747-8A5A-1728D51DC9C8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EA8D79-1377-D045-AD96-C263EF9DFB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7533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4EA8D79-1377-D045-AD96-C263EF9DFB89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99179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331097-5254-17B2-6905-31E1284668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5DED00A-DACF-8560-F492-F0B6BE87ECF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2C0181D-53DC-5081-F9AD-60976DEC3C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5B78705-E509-E08D-6CFF-5C973E6EE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A586C05-3496-C892-3EA5-27DFA54502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FDC05F1-725A-4D43-8324-38542656AD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3439118" y="1315813"/>
            <a:ext cx="5313765" cy="5269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2599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4CB334-2AE1-03A3-2016-7976B77636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CFB2C2D-81D0-8F6D-8618-66650197C3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F1E6D09-57D0-816E-D27A-C03508BE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47EB7C-F96C-662E-9868-5FD6FA49D4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02ED44-F936-DADF-E1D1-AEA60E5FAF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470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6A687FA-5A98-5521-F718-B7E87647D52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333A1F5-0DA2-FB66-0E91-02D11B96FA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5F277D-E972-0FD6-0F10-CF8EDB211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2575523-A2D1-FC96-876B-0F63E8CD7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CF2817-8D81-BB3D-CF6E-FC3E62E3B2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682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AEBBAB-0CDD-9049-0B7E-1686FE00F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17EEDD-4CA1-F4BC-4B78-5E3D99E54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5EB1124-2948-2B4D-168B-FEA69EC25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E63405F-8569-C58F-4599-6A4F785C37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364F5A2-04ED-4D8D-1B34-A93374429C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884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16B0DC-167D-51A8-7833-6380193A4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2A8C7EC-54B4-05FD-E7CD-6B345D78CD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89966CD-C71A-4027-43FE-5F6BFB45D0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915D240-7B5C-9CF1-3BAF-BDBBD782D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DB269F-81EC-82B9-68AD-184468B5AC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654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F353EEA-05D8-0388-9F8B-51D66823F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1D0EDE2-FEC8-489D-308C-CAE6F41952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F079570-63DE-5F09-8BD1-AB0E3F26443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4E43A9C-637B-6615-9EEF-D6729EB7E7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D8A8F4C-5816-E5BE-B660-A2EAF610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54964F2-6172-6705-3D11-8EF797620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6079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2C1EF9-B399-F04F-7B4A-097A901193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E93F44B-8DED-D2E2-1307-F3DE40988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E1CDE8E-04E1-F33F-D9E7-A3272C798D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0471E0B-D2DB-8732-F133-AD45AADC45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69220AB-D4D3-1526-3202-E773A6B1CB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1ADEBA9-9C04-553B-6BEB-B4E16D879E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D610A70-94D5-DF7D-3483-7B0142460F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20A0AF54-4703-26BB-EE53-BB00FFE30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700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2C5500-907A-DF9B-422F-ACAFE8731B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7DD926D-DFD5-BB90-1E2D-BA7BF76F78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9570D48-DDED-A70D-B882-9C07473A3A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12AA9F5-6342-49AA-6C43-C58374759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97925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0E859E9-8664-2A40-2665-B3ECCF735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178815F-3561-8789-CCDE-D288CDC6F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72B50F7-5DE2-875B-0F7D-B4B50E805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370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D51C1A5-A14B-CEDD-EEC2-45B1DDEDD5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8B40929-8FC3-5329-7B87-7CEE10F627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52BBD84-BACF-10E1-6355-197EB5D02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1D35536-3915-696B-B670-AB5ABB98A3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8665C09-9F08-95BE-C16A-DE9CB45780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F16EDDC-6C89-D719-2270-BDBDEC6E4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8366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6A81CD-635E-4853-378D-AB236FA07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4301FF1-B032-BDDD-BCAA-D8D9D78A68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9EF19E8-FEAD-172A-60B1-7B4FB94BCC6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738F83-7CD9-35C8-3ABB-F82E8434B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B59D58-82DB-D2F6-BCC5-3B4381825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DAA6D9C-D5D1-C108-2387-C71B05088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912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9DC601B-BD50-7B24-0D07-61DD6002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DB99EAB-9DEC-1D62-E079-3AE8A422FB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19071A2-084A-FD6B-5B51-934BF0517D8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733A89-3D24-A142-8298-54D97004A0FB}" type="datetimeFigureOut">
              <a:rPr lang="ru-RU" smtClean="0"/>
              <a:pPr/>
              <a:t>11.11.2025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461BBE2-2A49-7D5C-00B0-9D5F552A9B5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3DD442-7A74-D39A-BE5F-78662AD9DD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E0CCF9-68E4-9B45-9C83-0348692FAC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393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A08A8A-07B6-EEE1-EFAC-6C9161CB93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92B7E74-9324-EBD5-4253-E112A8A7B5D5}"/>
              </a:ext>
            </a:extLst>
          </p:cNvPr>
          <p:cNvSpPr/>
          <p:nvPr/>
        </p:nvSpPr>
        <p:spPr>
          <a:xfrm rot="5400000">
            <a:off x="4519723" y="-1763208"/>
            <a:ext cx="45719" cy="69759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7FD6B8B-0EEE-E789-55B1-F351C83595A0}"/>
              </a:ext>
            </a:extLst>
          </p:cNvPr>
          <p:cNvSpPr txBox="1"/>
          <p:nvPr/>
        </p:nvSpPr>
        <p:spPr>
          <a:xfrm>
            <a:off x="2596434" y="4611820"/>
            <a:ext cx="6109854" cy="1265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Президент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Национальной палаты кадастровых инженеров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Овчинникова Алла Григорьевна</a:t>
            </a:r>
            <a:endParaRPr lang="ru-RU" sz="2400" b="1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02B44E7-0A14-46F6-A52B-AAFA3E6AFF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6020" y="4403381"/>
            <a:ext cx="1512168" cy="1512168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9BA0FEE-0036-4751-B5B3-02BA2A834A6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tx2">
                <a:tint val="45000"/>
                <a:satMod val="400000"/>
              </a:schemeClr>
            </a:duotone>
            <a:alphaModFix amt="4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829" y="4062742"/>
            <a:ext cx="4221443" cy="223205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ADFEEFDD-8B93-4163-9C0B-1ACDF4D81B6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0984326" y="451886"/>
            <a:ext cx="827556" cy="82755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2CB5A380-0DB1-4514-9BD6-0D7009799508}"/>
              </a:ext>
            </a:extLst>
          </p:cNvPr>
          <p:cNvSpPr txBox="1"/>
          <p:nvPr/>
        </p:nvSpPr>
        <p:spPr>
          <a:xfrm>
            <a:off x="936020" y="476013"/>
            <a:ext cx="8198355" cy="1257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kern="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 ТЕКУЩИХ РЕЗУЛЬТАТАХ И ПЕРСПЕКТИВАХ ВЫПОЛНЕНИЯ ККР: ЧТО НЕОБХОДИМО ЗНАТЬ ВСЕМ КАДАСТРОВЫМ ИНЖЕНЕРАМ</a:t>
            </a:r>
            <a:endParaRPr lang="ru-RU" sz="24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2995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A70482-D115-466A-90E0-ECEEDF54DE71}"/>
              </a:ext>
            </a:extLst>
          </p:cNvPr>
          <p:cNvSpPr/>
          <p:nvPr/>
        </p:nvSpPr>
        <p:spPr>
          <a:xfrm>
            <a:off x="-57319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8502DC-4EA9-4733-B4A0-C3DB513A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621" y="1050573"/>
            <a:ext cx="292606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06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НАЦИОНАЛЬНАЯ ПАЛАТА КАДАСТРОВЫХ ИНЖЕНЕРОВ</a:t>
            </a:r>
            <a:endParaRPr lang="ru-RU" altLang="ru-RU" dirty="0">
              <a:solidFill>
                <a:srgbClr val="06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3B79D324-6C92-47C7-8B4A-FC40CD2E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38" y="1154442"/>
            <a:ext cx="9033503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КОМПЛЕКСНЫЕ КАДАСТРОВЫЕ РАБОТЫ: СТАТИСТИКА</a:t>
            </a:r>
            <a:endParaRPr lang="ru-RU" altLang="ru-RU" sz="2000" b="1" dirty="0">
              <a:solidFill>
                <a:srgbClr val="00E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A3F1484-3EB6-48C9-9F5F-25137FBA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67957" y="446014"/>
            <a:ext cx="827556" cy="82755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A39089A-04C3-4FDC-9DF6-BC1DE10ED248}"/>
              </a:ext>
            </a:extLst>
          </p:cNvPr>
          <p:cNvSpPr/>
          <p:nvPr/>
        </p:nvSpPr>
        <p:spPr>
          <a:xfrm rot="5400000">
            <a:off x="6277058" y="-4060704"/>
            <a:ext cx="45719" cy="111917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DA7FB95-B295-4DB4-A14F-EB00F012FB7D}"/>
              </a:ext>
            </a:extLst>
          </p:cNvPr>
          <p:cNvSpPr/>
          <p:nvPr/>
        </p:nvSpPr>
        <p:spPr>
          <a:xfrm>
            <a:off x="13920680" y="5310042"/>
            <a:ext cx="3166807" cy="77089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BDF2D2D5-E79B-4B02-9EC3-5D02EC3FD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89" y="3286933"/>
            <a:ext cx="11876183" cy="269739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A1679B0C-3291-44EE-8070-24E9134F1573}"/>
              </a:ext>
            </a:extLst>
          </p:cNvPr>
          <p:cNvSpPr txBox="1"/>
          <p:nvPr/>
        </p:nvSpPr>
        <p:spPr>
          <a:xfrm>
            <a:off x="571686" y="1794775"/>
            <a:ext cx="1071004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ИЗ ДОКЛАДА ЗАМЕСТИТЕЛЯ РУКОВОДИТЕЛЯ РОСРЕЕСТРА</a:t>
            </a:r>
          </a:p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ГРОМОВОЙ Т.А. «О МЕРОПРИЯТИЯХ РОСРЕЕСТРА ПО ПОВЫШЕНИЮ КАЧЕСТВА  ДАННЫХ ЕГРН О ГРАНИЦАХ ОБЪЕКТОВ» 22.08.2025 Г. НА РАБОЧЕЙ ВСТРЕЧЕ ЦЕНТРАЛЬНОГО АППАРАТА РОСТРЕЕСТРА </a:t>
            </a:r>
          </a:p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С ПРЕДСТАВИТЕЛЯМИ СРО КИ, КИ И ТУ РОСРЕЕСТРА.</a:t>
            </a:r>
          </a:p>
          <a:p>
            <a:pPr>
              <a:lnSpc>
                <a:spcPct val="90000"/>
              </a:lnSpc>
            </a:pP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9856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A70482-D115-466A-90E0-ECEEDF54DE71}"/>
              </a:ext>
            </a:extLst>
          </p:cNvPr>
          <p:cNvSpPr/>
          <p:nvPr/>
        </p:nvSpPr>
        <p:spPr>
          <a:xfrm>
            <a:off x="-57319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8502DC-4EA9-4733-B4A0-C3DB513A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621" y="1050573"/>
            <a:ext cx="292606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06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НАЦИОНАЛЬНАЯ ПАЛАТА КАДАСТРОВЫХ ИНЖЕНЕРОВ</a:t>
            </a:r>
            <a:endParaRPr lang="ru-RU" altLang="ru-RU" dirty="0">
              <a:solidFill>
                <a:srgbClr val="06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3B79D324-6C92-47C7-8B4A-FC40CD2E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38" y="1154442"/>
            <a:ext cx="9033503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КОМПЛЕКСНЫЕ КАДАСТРОВЫЕ РАБОТЫ: СТАТИСТИКА</a:t>
            </a:r>
            <a:endParaRPr lang="ru-RU" altLang="ru-RU" sz="2000" b="1" dirty="0">
              <a:solidFill>
                <a:srgbClr val="00E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A3F1484-3EB6-48C9-9F5F-25137FBA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67957" y="446014"/>
            <a:ext cx="827556" cy="82755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A39089A-04C3-4FDC-9DF6-BC1DE10ED248}"/>
              </a:ext>
            </a:extLst>
          </p:cNvPr>
          <p:cNvSpPr/>
          <p:nvPr/>
        </p:nvSpPr>
        <p:spPr>
          <a:xfrm rot="5400000">
            <a:off x="6277058" y="-4060704"/>
            <a:ext cx="45719" cy="111917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DA7FB95-B295-4DB4-A14F-EB00F012FB7D}"/>
              </a:ext>
            </a:extLst>
          </p:cNvPr>
          <p:cNvSpPr/>
          <p:nvPr/>
        </p:nvSpPr>
        <p:spPr>
          <a:xfrm>
            <a:off x="13920680" y="5310042"/>
            <a:ext cx="3166807" cy="77089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18" name="Заголовок 1">
            <a:extLst>
              <a:ext uri="{FF2B5EF4-FFF2-40B4-BE49-F238E27FC236}">
                <a16:creationId xmlns:a16="http://schemas.microsoft.com/office/drawing/2014/main" id="{07E28EC4-F666-410C-93FA-5A54EA4587D4}"/>
              </a:ext>
            </a:extLst>
          </p:cNvPr>
          <p:cNvSpPr txBox="1">
            <a:spLocks/>
          </p:cNvSpPr>
          <p:nvPr/>
        </p:nvSpPr>
        <p:spPr bwMode="auto">
          <a:xfrm>
            <a:off x="684538" y="1808832"/>
            <a:ext cx="9689746" cy="16905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 состоянию на </a:t>
            </a: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01.06.2025 г.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в ЕГРН содержится около </a:t>
            </a: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171 млн.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объектов недвижимости, из них: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ru-RU" sz="2000" b="1" kern="100" dirty="0">
              <a:solidFill>
                <a:schemeClr val="bg1"/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15.88 млн (36,2%) </a:t>
            </a:r>
            <a:r>
              <a:rPr lang="ru-RU" sz="2000" b="1" kern="1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ОКСы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 границами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44,95 млн (72,9%)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земельные участки с границами</a:t>
            </a:r>
          </a:p>
        </p:txBody>
      </p:sp>
      <p:sp>
        <p:nvSpPr>
          <p:cNvPr id="19" name="Заголовок 1">
            <a:extLst>
              <a:ext uri="{FF2B5EF4-FFF2-40B4-BE49-F238E27FC236}">
                <a16:creationId xmlns:a16="http://schemas.microsoft.com/office/drawing/2014/main" id="{6D0BA6CA-6798-4734-80DE-48A5964926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538" y="3393278"/>
            <a:ext cx="6526658" cy="1102519"/>
          </a:xfrm>
        </p:spPr>
        <p:txBody>
          <a:bodyPr/>
          <a:lstStyle/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Суммарно на </a:t>
            </a: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2025 – 2028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годы запланировано</a:t>
            </a:r>
            <a:b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проведение ККР в отношении </a:t>
            </a: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25 млн.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объектов</a:t>
            </a:r>
          </a:p>
        </p:txBody>
      </p:sp>
      <p:sp>
        <p:nvSpPr>
          <p:cNvPr id="20" name="Заголовок 1">
            <a:extLst>
              <a:ext uri="{FF2B5EF4-FFF2-40B4-BE49-F238E27FC236}">
                <a16:creationId xmlns:a16="http://schemas.microsoft.com/office/drawing/2014/main" id="{152D31B5-955F-447A-93CC-E3C76FF651E9}"/>
              </a:ext>
            </a:extLst>
          </p:cNvPr>
          <p:cNvSpPr txBox="1">
            <a:spLocks/>
          </p:cNvSpPr>
          <p:nvPr/>
        </p:nvSpPr>
        <p:spPr bwMode="auto">
          <a:xfrm>
            <a:off x="704055" y="4977724"/>
            <a:ext cx="6526658" cy="110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>
              <a:lnSpc>
                <a:spcPct val="107000"/>
              </a:lnSpc>
              <a:spcAft>
                <a:spcPts val="600"/>
              </a:spcAft>
            </a:pP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 настоящему времени исправлено около </a:t>
            </a:r>
            <a:r>
              <a:rPr lang="ru-RU" sz="2000" b="1" kern="100" dirty="0">
                <a:solidFill>
                  <a:srgbClr val="92D05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1,5 млн </a:t>
            </a:r>
            <a:r>
              <a:rPr lang="ru-RU" sz="2000" b="1" kern="1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реестровых ошибок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ru-RU" sz="2000" b="1" kern="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ru-RU" sz="2000" b="1" kern="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Заголовок 1">
            <a:extLst>
              <a:ext uri="{FF2B5EF4-FFF2-40B4-BE49-F238E27FC236}">
                <a16:creationId xmlns:a16="http://schemas.microsoft.com/office/drawing/2014/main" id="{7C76611B-F8E4-4A0B-904E-4CFB252F34DC}"/>
              </a:ext>
            </a:extLst>
          </p:cNvPr>
          <p:cNvSpPr txBox="1">
            <a:spLocks/>
          </p:cNvSpPr>
          <p:nvPr/>
        </p:nvSpPr>
        <p:spPr bwMode="auto">
          <a:xfrm>
            <a:off x="704055" y="6080243"/>
            <a:ext cx="10991458" cy="1102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lnSpc>
                <a:spcPct val="107000"/>
              </a:lnSpc>
              <a:spcAft>
                <a:spcPts val="600"/>
              </a:spcAft>
            </a:pPr>
            <a:r>
              <a:rPr lang="ru-RU" sz="2000" b="1" i="1" kern="1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ФАКТИЧЕСКИ К </a:t>
            </a:r>
            <a:r>
              <a:rPr lang="ru-RU" sz="2000" b="1" i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2029 ГОДУ </a:t>
            </a:r>
            <a:r>
              <a:rPr lang="ru-RU" sz="2000" b="1" i="1" kern="1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КАЖДЫЙ </a:t>
            </a:r>
            <a:r>
              <a:rPr lang="ru-RU" sz="2000" b="1" i="1" kern="1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ТРЕТИЙ –ЧЕТВЕРТЫЙ </a:t>
            </a:r>
            <a:r>
              <a:rPr lang="ru-RU" sz="2000" b="1" i="1" kern="100" dirty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ОБЪЕКТ НЕДВИЖИМОСТИ В ЕГРН БУДЕТ ИМЕТЬ ГРАНИЦЫ, ОПРЕДЕЛЕННЫЕ В РАМКАХ ККР</a:t>
            </a: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ru-RU" sz="2000" b="1" i="1" kern="100" dirty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600"/>
              </a:spcAft>
            </a:pPr>
            <a:endParaRPr lang="ru-RU" sz="2000" b="1" kern="100" dirty="0">
              <a:solidFill>
                <a:schemeClr val="accent1">
                  <a:lumMod val="50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66738990-5DDE-4027-A787-27D7AEE5BDE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46000"/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530" y="2324143"/>
            <a:ext cx="4323054" cy="2285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7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A70482-D115-466A-90E0-ECEEDF54DE71}"/>
              </a:ext>
            </a:extLst>
          </p:cNvPr>
          <p:cNvSpPr/>
          <p:nvPr/>
        </p:nvSpPr>
        <p:spPr>
          <a:xfrm>
            <a:off x="-57319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8502DC-4EA9-4733-B4A0-C3DB513A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621" y="1050573"/>
            <a:ext cx="292606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06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НАЦИОНАЛЬНАЯ ПАЛАТА КАДАСТРОВЫХ ИНЖЕНЕРОВ</a:t>
            </a:r>
            <a:endParaRPr lang="ru-RU" altLang="ru-RU" dirty="0">
              <a:solidFill>
                <a:srgbClr val="06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3B79D324-6C92-47C7-8B4A-FC40CD2E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4538" y="1154442"/>
            <a:ext cx="9033503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КОМПЛЕКСНЫЕ КАДАСТРОВЫЕ РАБОТЫ: КОНТРОЛЬ</a:t>
            </a:r>
            <a:endParaRPr lang="ru-RU" altLang="ru-RU" sz="2000" b="1" dirty="0">
              <a:solidFill>
                <a:srgbClr val="00E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A3F1484-3EB6-48C9-9F5F-25137FBA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67957" y="446014"/>
            <a:ext cx="827556" cy="82755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A39089A-04C3-4FDC-9DF6-BC1DE10ED248}"/>
              </a:ext>
            </a:extLst>
          </p:cNvPr>
          <p:cNvSpPr/>
          <p:nvPr/>
        </p:nvSpPr>
        <p:spPr>
          <a:xfrm rot="5400000">
            <a:off x="6277058" y="-4060704"/>
            <a:ext cx="45719" cy="111917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DA7FB95-B295-4DB4-A14F-EB00F012FB7D}"/>
              </a:ext>
            </a:extLst>
          </p:cNvPr>
          <p:cNvSpPr/>
          <p:nvPr/>
        </p:nvSpPr>
        <p:spPr>
          <a:xfrm>
            <a:off x="13920680" y="5310042"/>
            <a:ext cx="3166807" cy="77089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AD1FCF-A45E-4032-ADD4-4B990A13FF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9184" y="2690639"/>
            <a:ext cx="8618994" cy="401912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1BBB294-D9B1-4A75-8549-D7E4F4FA4279}"/>
              </a:ext>
            </a:extLst>
          </p:cNvPr>
          <p:cNvSpPr txBox="1"/>
          <p:nvPr/>
        </p:nvSpPr>
        <p:spPr>
          <a:xfrm>
            <a:off x="704055" y="1566947"/>
            <a:ext cx="1071004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ИЗ ДОКЛАДА ЗАМЕСТИТЕЛЯ РУКОВОДИТЕЛЯ РОСРЕЕСТРА</a:t>
            </a:r>
          </a:p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ГРОМОВОЙ Т.А. «О МЕРОПРИЯТИЯХ РОСРЕЕСТРА ПО ПОВЫШЕНИЮ КАЧЕСТВА  ДАННЫХ ЕГРН О ГРАНИЦАХ ОБЪЕКТОВ» 22.08.2025 Г. НА РАБОЧЕЙ ВСТРЕЧЕ ЦЕНТРАЛЬНОГО АППАРАТА РОСТРЕЕСТРА </a:t>
            </a:r>
          </a:p>
          <a:p>
            <a:pPr>
              <a:lnSpc>
                <a:spcPct val="90000"/>
              </a:lnSpc>
            </a:pPr>
            <a:r>
              <a:rPr lang="ru-RU" i="1" dirty="0">
                <a:solidFill>
                  <a:schemeClr val="bg1"/>
                </a:solidFill>
              </a:rPr>
              <a:t>С ПРЕДСТАВИТЕЛЯМИ СРО КИ, КИ И ТУ РОСРЕЕСТРА.</a:t>
            </a:r>
          </a:p>
          <a:p>
            <a:pPr>
              <a:lnSpc>
                <a:spcPct val="90000"/>
              </a:lnSpc>
            </a:pPr>
            <a:endParaRPr lang="ru-RU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0688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46A70482-D115-466A-90E0-ECEEDF54DE7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C38502DC-4EA9-4733-B4A0-C3DB513AE5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208621" y="1050573"/>
            <a:ext cx="2926060" cy="492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 rtl="0"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 dirty="0">
                <a:solidFill>
                  <a:srgbClr val="06427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НАЦИОНАЛЬНАЯ ПАЛАТА КАДАСТРОВЫХ ИНЖЕНЕРОВ</a:t>
            </a:r>
            <a:endParaRPr lang="ru-RU" altLang="ru-RU" dirty="0">
              <a:solidFill>
                <a:srgbClr val="064274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object 43">
            <a:extLst>
              <a:ext uri="{FF2B5EF4-FFF2-40B4-BE49-F238E27FC236}">
                <a16:creationId xmlns:a16="http://schemas.microsoft.com/office/drawing/2014/main" id="{3B79D324-6C92-47C7-8B4A-FC40CD2E6F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2073" y="778723"/>
            <a:ext cx="9033503" cy="638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ПОРЯДОК ИСПРАВЛЕНИЯ ОШИБОК, ДОПУЩЕННЫХ </a:t>
            </a:r>
          </a:p>
          <a:p>
            <a:pPr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chemeClr val="bg1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ПРИ ПРОВЕДЕНИИ КОМПЛЕКСНЫХ КАДАСТРОВЫХ РАБОТ</a:t>
            </a:r>
            <a:endParaRPr lang="ru-RU" altLang="ru-RU" sz="2000" b="1" dirty="0">
              <a:solidFill>
                <a:srgbClr val="00E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6A3F1484-3EB6-48C9-9F5F-25137FBA7D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867957" y="446014"/>
            <a:ext cx="827556" cy="827556"/>
          </a:xfrm>
          <a:prstGeom prst="rect">
            <a:avLst/>
          </a:prstGeom>
        </p:spPr>
      </p:pic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FA39089A-04C3-4FDC-9DF6-BC1DE10ED248}"/>
              </a:ext>
            </a:extLst>
          </p:cNvPr>
          <p:cNvSpPr/>
          <p:nvPr/>
        </p:nvSpPr>
        <p:spPr>
          <a:xfrm rot="5400000">
            <a:off x="6277058" y="-4060704"/>
            <a:ext cx="45719" cy="1119172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64" name="Прямоугольник: скругленные углы 63">
            <a:extLst>
              <a:ext uri="{FF2B5EF4-FFF2-40B4-BE49-F238E27FC236}">
                <a16:creationId xmlns:a16="http://schemas.microsoft.com/office/drawing/2014/main" id="{8DA7FB95-B295-4DB4-A14F-EB00F012FB7D}"/>
              </a:ext>
            </a:extLst>
          </p:cNvPr>
          <p:cNvSpPr/>
          <p:nvPr/>
        </p:nvSpPr>
        <p:spPr>
          <a:xfrm>
            <a:off x="13920680" y="5310042"/>
            <a:ext cx="3166807" cy="770896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3200"/>
          </a:p>
        </p:txBody>
      </p:sp>
      <p:sp>
        <p:nvSpPr>
          <p:cNvPr id="73" name="Прямоугольник: скругленные углы 72">
            <a:extLst>
              <a:ext uri="{FF2B5EF4-FFF2-40B4-BE49-F238E27FC236}">
                <a16:creationId xmlns:a16="http://schemas.microsoft.com/office/drawing/2014/main" id="{8A5B3D20-B98B-4ECC-B865-9ED0927A1C05}"/>
              </a:ext>
            </a:extLst>
          </p:cNvPr>
          <p:cNvSpPr/>
          <p:nvPr/>
        </p:nvSpPr>
        <p:spPr>
          <a:xfrm>
            <a:off x="568037" y="2291740"/>
            <a:ext cx="4184726" cy="75042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Через гарантийные</a:t>
            </a:r>
          </a:p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обязательства</a:t>
            </a:r>
          </a:p>
        </p:txBody>
      </p:sp>
      <p:sp>
        <p:nvSpPr>
          <p:cNvPr id="31" name="object 43">
            <a:extLst>
              <a:ext uri="{FF2B5EF4-FFF2-40B4-BE49-F238E27FC236}">
                <a16:creationId xmlns:a16="http://schemas.microsoft.com/office/drawing/2014/main" id="{F9F0042B-F98A-4449-8F22-CA1887E1A5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616506" y="1796747"/>
            <a:ext cx="6442674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rgbClr val="00E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БЕСПЛАТНО</a:t>
            </a:r>
            <a:endParaRPr lang="ru-RU" altLang="ru-RU" sz="2000" dirty="0">
              <a:solidFill>
                <a:schemeClr val="bg1">
                  <a:lumMod val="8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" name="Прямоугольник: скругленные углы 31">
            <a:extLst>
              <a:ext uri="{FF2B5EF4-FFF2-40B4-BE49-F238E27FC236}">
                <a16:creationId xmlns:a16="http://schemas.microsoft.com/office/drawing/2014/main" id="{EE8FDD57-0966-4B15-96A5-EBC4432DB673}"/>
              </a:ext>
            </a:extLst>
          </p:cNvPr>
          <p:cNvSpPr/>
          <p:nvPr/>
        </p:nvSpPr>
        <p:spPr>
          <a:xfrm>
            <a:off x="584197" y="3252366"/>
            <a:ext cx="4184726" cy="75042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Исправление реестровой ошибки органом регистрации прав </a:t>
            </a:r>
          </a:p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(ст. 61 218-фз)</a:t>
            </a:r>
          </a:p>
        </p:txBody>
      </p:sp>
      <p:sp>
        <p:nvSpPr>
          <p:cNvPr id="16" name="object 43">
            <a:extLst>
              <a:ext uri="{FF2B5EF4-FFF2-40B4-BE49-F238E27FC236}">
                <a16:creationId xmlns:a16="http://schemas.microsoft.com/office/drawing/2014/main" id="{B664ADED-6162-4360-ADFB-011D4A9FC3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560937" y="4292495"/>
            <a:ext cx="6442674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rgbClr val="00E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ПЛАТНО</a:t>
            </a:r>
            <a:endParaRPr lang="ru-RU" altLang="ru-RU" sz="2000" dirty="0">
              <a:solidFill>
                <a:schemeClr val="bg1">
                  <a:lumMod val="8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1C47F0A1-DE7A-4438-A357-9425B69E3240}"/>
              </a:ext>
            </a:extLst>
          </p:cNvPr>
          <p:cNvSpPr/>
          <p:nvPr/>
        </p:nvSpPr>
        <p:spPr>
          <a:xfrm>
            <a:off x="568037" y="4696383"/>
            <a:ext cx="4184726" cy="750423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ИНДИВИДУАЛЬНЫЕ </a:t>
            </a:r>
          </a:p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КАДАСТРОВЫЕ РАБОТЫ</a:t>
            </a:r>
          </a:p>
        </p:txBody>
      </p:sp>
      <p:cxnSp>
        <p:nvCxnSpPr>
          <p:cNvPr id="19" name="Прямая со стрелкой 18">
            <a:extLst>
              <a:ext uri="{FF2B5EF4-FFF2-40B4-BE49-F238E27FC236}">
                <a16:creationId xmlns:a16="http://schemas.microsoft.com/office/drawing/2014/main" id="{45E150F5-9734-4D0B-A1F3-1EFA328E74D4}"/>
              </a:ext>
            </a:extLst>
          </p:cNvPr>
          <p:cNvCxnSpPr>
            <a:cxnSpLocks/>
          </p:cNvCxnSpPr>
          <p:nvPr/>
        </p:nvCxnSpPr>
        <p:spPr>
          <a:xfrm>
            <a:off x="4949419" y="2661876"/>
            <a:ext cx="659644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5C754B6-F11B-48EC-9C27-462D64633913}"/>
              </a:ext>
            </a:extLst>
          </p:cNvPr>
          <p:cNvSpPr txBox="1"/>
          <p:nvPr/>
        </p:nvSpPr>
        <p:spPr>
          <a:xfrm>
            <a:off x="5881737" y="2502681"/>
            <a:ext cx="1545177" cy="341632"/>
          </a:xfrm>
          <a:prstGeom prst="rect">
            <a:avLst/>
          </a:prstGeom>
          <a:solidFill>
            <a:srgbClr val="CDCAD7">
              <a:alpha val="30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КПТР, МП, ТП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AFE280C-336C-4C54-BF32-CE306360C9BE}"/>
              </a:ext>
            </a:extLst>
          </p:cNvPr>
          <p:cNvSpPr txBox="1"/>
          <p:nvPr/>
        </p:nvSpPr>
        <p:spPr>
          <a:xfrm>
            <a:off x="5705159" y="3211087"/>
            <a:ext cx="1545177" cy="840230"/>
          </a:xfrm>
          <a:prstGeom prst="rect">
            <a:avLst/>
          </a:prstGeom>
          <a:solidFill>
            <a:srgbClr val="CDCAD7">
              <a:alpha val="30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Решение об исправлении РО + схема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994142-0788-4465-B6E8-21B02023B214}"/>
              </a:ext>
            </a:extLst>
          </p:cNvPr>
          <p:cNvSpPr txBox="1"/>
          <p:nvPr/>
        </p:nvSpPr>
        <p:spPr>
          <a:xfrm>
            <a:off x="5632188" y="4833126"/>
            <a:ext cx="2727980" cy="341632"/>
          </a:xfrm>
          <a:prstGeom prst="rect">
            <a:avLst/>
          </a:prstGeom>
          <a:solidFill>
            <a:srgbClr val="CDCAD7">
              <a:alpha val="30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Межевой план</a:t>
            </a:r>
          </a:p>
        </p:txBody>
      </p:sp>
      <p:cxnSp>
        <p:nvCxnSpPr>
          <p:cNvPr id="29" name="Прямая со стрелкой 28">
            <a:extLst>
              <a:ext uri="{FF2B5EF4-FFF2-40B4-BE49-F238E27FC236}">
                <a16:creationId xmlns:a16="http://schemas.microsoft.com/office/drawing/2014/main" id="{20100803-0F74-42FC-B2FB-1F5BCE8539BC}"/>
              </a:ext>
            </a:extLst>
          </p:cNvPr>
          <p:cNvCxnSpPr>
            <a:cxnSpLocks/>
          </p:cNvCxnSpPr>
          <p:nvPr/>
        </p:nvCxnSpPr>
        <p:spPr>
          <a:xfrm>
            <a:off x="4949419" y="3591875"/>
            <a:ext cx="659644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>
            <a:extLst>
              <a:ext uri="{FF2B5EF4-FFF2-40B4-BE49-F238E27FC236}">
                <a16:creationId xmlns:a16="http://schemas.microsoft.com/office/drawing/2014/main" id="{AAF64F85-B56B-41DD-95CD-3C7E21CE6D47}"/>
              </a:ext>
            </a:extLst>
          </p:cNvPr>
          <p:cNvCxnSpPr>
            <a:cxnSpLocks/>
          </p:cNvCxnSpPr>
          <p:nvPr/>
        </p:nvCxnSpPr>
        <p:spPr>
          <a:xfrm>
            <a:off x="4939265" y="5927403"/>
            <a:ext cx="659644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>
            <a:extLst>
              <a:ext uri="{FF2B5EF4-FFF2-40B4-BE49-F238E27FC236}">
                <a16:creationId xmlns:a16="http://schemas.microsoft.com/office/drawing/2014/main" id="{816E9A50-9C2E-4887-9E30-3F80A6FD8849}"/>
              </a:ext>
            </a:extLst>
          </p:cNvPr>
          <p:cNvSpPr txBox="1"/>
          <p:nvPr/>
        </p:nvSpPr>
        <p:spPr>
          <a:xfrm>
            <a:off x="7250336" y="2232722"/>
            <a:ext cx="4788249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bg1"/>
                </a:solidFill>
              </a:rPr>
              <a:t>гарантийные обязательства по </a:t>
            </a:r>
            <a:r>
              <a:rPr lang="ru-RU" i="1" dirty="0" err="1">
                <a:solidFill>
                  <a:schemeClr val="bg1"/>
                </a:solidFill>
              </a:rPr>
              <a:t>мун</a:t>
            </a:r>
            <a:r>
              <a:rPr lang="ru-RU" i="1" dirty="0">
                <a:solidFill>
                  <a:schemeClr val="bg1"/>
                </a:solidFill>
              </a:rPr>
              <a:t>. контрактам – 3 года, соглашению с ППК – 5 лет. Долгий срок исправления через согласительную комиссию. 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074E3129-13A5-4A18-ADFB-45C194A24443}"/>
              </a:ext>
            </a:extLst>
          </p:cNvPr>
          <p:cNvSpPr txBox="1"/>
          <p:nvPr/>
        </p:nvSpPr>
        <p:spPr>
          <a:xfrm>
            <a:off x="8569047" y="4599821"/>
            <a:ext cx="3607405" cy="108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bg1"/>
                </a:solidFill>
              </a:rPr>
              <a:t>все смежные </a:t>
            </a:r>
            <a:r>
              <a:rPr lang="ru-RU" i="1" dirty="0" err="1">
                <a:solidFill>
                  <a:schemeClr val="bg1"/>
                </a:solidFill>
              </a:rPr>
              <a:t>зу</a:t>
            </a:r>
            <a:r>
              <a:rPr lang="ru-RU" i="1" dirty="0">
                <a:solidFill>
                  <a:schemeClr val="bg1"/>
                </a:solidFill>
              </a:rPr>
              <a:t> отмежеваны</a:t>
            </a:r>
          </a:p>
          <a:p>
            <a:pPr marL="457189" indent="-457189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bg1"/>
                </a:solidFill>
              </a:rPr>
              <a:t>требуется подписанный акт согласования</a:t>
            </a:r>
          </a:p>
          <a:p>
            <a:pPr marL="457189" indent="-457189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bg1"/>
                </a:solidFill>
              </a:rPr>
              <a:t>требуется обоснование РО</a:t>
            </a:r>
          </a:p>
        </p:txBody>
      </p:sp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A12477C9-5796-4A30-A80F-A6B0A000C4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428" t="2229" r="1648" b="73044"/>
          <a:stretch/>
        </p:blipFill>
        <p:spPr>
          <a:xfrm>
            <a:off x="790118" y="4799317"/>
            <a:ext cx="567054" cy="569578"/>
          </a:xfrm>
          <a:prstGeom prst="rect">
            <a:avLst/>
          </a:prstGeom>
        </p:spPr>
      </p:pic>
      <p:sp>
        <p:nvSpPr>
          <p:cNvPr id="49" name="object 43">
            <a:extLst>
              <a:ext uri="{FF2B5EF4-FFF2-40B4-BE49-F238E27FC236}">
                <a16:creationId xmlns:a16="http://schemas.microsoft.com/office/drawing/2014/main" id="{DC4AEE6C-6187-42ED-8EA9-35348CDD2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9265" y="1756269"/>
            <a:ext cx="6442674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rgbClr val="00E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преимущественно дистанционные съемки</a:t>
            </a:r>
            <a:endParaRPr lang="ru-RU" altLang="ru-RU" sz="2000" dirty="0">
              <a:solidFill>
                <a:schemeClr val="bg1">
                  <a:lumMod val="8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" name="object 43">
            <a:extLst>
              <a:ext uri="{FF2B5EF4-FFF2-40B4-BE49-F238E27FC236}">
                <a16:creationId xmlns:a16="http://schemas.microsoft.com/office/drawing/2014/main" id="{FE597D3F-A0FC-4187-BE78-3A052D69A0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7194" y="4349963"/>
            <a:ext cx="6442674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rgbClr val="00E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геодезические съемки</a:t>
            </a:r>
            <a:endParaRPr lang="ru-RU" altLang="ru-RU" sz="2000" dirty="0">
              <a:solidFill>
                <a:schemeClr val="bg1">
                  <a:lumMod val="85000"/>
                </a:schemeClr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1" name="Прямая со стрелкой 50">
            <a:extLst>
              <a:ext uri="{FF2B5EF4-FFF2-40B4-BE49-F238E27FC236}">
                <a16:creationId xmlns:a16="http://schemas.microsoft.com/office/drawing/2014/main" id="{C3CEF044-54C3-4376-8A7B-D808F4FE7B33}"/>
              </a:ext>
            </a:extLst>
          </p:cNvPr>
          <p:cNvCxnSpPr>
            <a:cxnSpLocks/>
          </p:cNvCxnSpPr>
          <p:nvPr/>
        </p:nvCxnSpPr>
        <p:spPr>
          <a:xfrm>
            <a:off x="4889002" y="5084106"/>
            <a:ext cx="659644" cy="0"/>
          </a:xfrm>
          <a:prstGeom prst="straightConnector1">
            <a:avLst/>
          </a:prstGeom>
          <a:ln>
            <a:solidFill>
              <a:schemeClr val="bg1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0927C1E2-6B94-45B8-9E3A-03473F97FF0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5428" t="2229" r="1648" b="73044"/>
          <a:stretch/>
        </p:blipFill>
        <p:spPr>
          <a:xfrm>
            <a:off x="785085" y="2393082"/>
            <a:ext cx="567054" cy="569578"/>
          </a:xfrm>
          <a:prstGeom prst="rect">
            <a:avLst/>
          </a:prstGeom>
        </p:spPr>
      </p:pic>
      <p:sp>
        <p:nvSpPr>
          <p:cNvPr id="40" name="Прямоугольник: скругленные углы 39">
            <a:extLst>
              <a:ext uri="{FF2B5EF4-FFF2-40B4-BE49-F238E27FC236}">
                <a16:creationId xmlns:a16="http://schemas.microsoft.com/office/drawing/2014/main" id="{95D5F5B5-2760-41DD-9ACB-79C40DFD2576}"/>
              </a:ext>
            </a:extLst>
          </p:cNvPr>
          <p:cNvSpPr/>
          <p:nvPr/>
        </p:nvSpPr>
        <p:spPr>
          <a:xfrm>
            <a:off x="568037" y="5658380"/>
            <a:ext cx="4184726" cy="522662"/>
          </a:xfrm>
          <a:prstGeom prst="roundRect">
            <a:avLst/>
          </a:prstGeom>
          <a:solidFill>
            <a:schemeClr val="accent1">
              <a:lumMod val="20000"/>
              <a:lumOff val="80000"/>
              <a:alpha val="50000"/>
            </a:schemeClr>
          </a:solidFill>
          <a:ln>
            <a:solidFill>
              <a:schemeClr val="accent1">
                <a:lumMod val="20000"/>
                <a:lumOff val="80000"/>
              </a:schemeClr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В судебном порядке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C382A1A4-DC55-4954-9270-3214235D2440}"/>
              </a:ext>
            </a:extLst>
          </p:cNvPr>
          <p:cNvSpPr txBox="1"/>
          <p:nvPr/>
        </p:nvSpPr>
        <p:spPr>
          <a:xfrm>
            <a:off x="5657722" y="5689350"/>
            <a:ext cx="4077854" cy="590931"/>
          </a:xfrm>
          <a:prstGeom prst="rect">
            <a:avLst/>
          </a:prstGeom>
          <a:solidFill>
            <a:srgbClr val="CDCAD7">
              <a:alpha val="30000"/>
            </a:srgbClr>
          </a:solidFill>
          <a:ln>
            <a:noFill/>
          </a:ln>
          <a:effectLst>
            <a:innerShdw blurRad="63500" dist="50800" dir="13500000">
              <a:prstClr val="black">
                <a:alpha val="50000"/>
              </a:prstClr>
            </a:inn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Межевой план</a:t>
            </a:r>
            <a:r>
              <a:rPr lang="en-US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/ </a:t>
            </a:r>
            <a:r>
              <a:rPr lang="ru-RU" b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землеустроительная экспертиза +решение суда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416BB92-DC31-4F18-B720-64616F7EA9F4}"/>
              </a:ext>
            </a:extLst>
          </p:cNvPr>
          <p:cNvSpPr txBox="1"/>
          <p:nvPr/>
        </p:nvSpPr>
        <p:spPr>
          <a:xfrm>
            <a:off x="7250335" y="3393756"/>
            <a:ext cx="4788249" cy="8402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89" indent="-457189">
              <a:lnSpc>
                <a:spcPct val="90000"/>
              </a:lnSpc>
              <a:buFont typeface="Wingdings" panose="05000000000000000000" pitchFamily="2" charset="2"/>
              <a:buChar char="q"/>
            </a:pPr>
            <a:r>
              <a:rPr lang="ru-RU" i="1" dirty="0">
                <a:solidFill>
                  <a:schemeClr val="bg1"/>
                </a:solidFill>
              </a:rPr>
              <a:t>точность – 1 м, однако разработаны поправки в Приказ, где точность идет как в кадастровых работах</a:t>
            </a:r>
          </a:p>
        </p:txBody>
      </p:sp>
      <p:sp>
        <p:nvSpPr>
          <p:cNvPr id="52" name="object 43">
            <a:extLst>
              <a:ext uri="{FF2B5EF4-FFF2-40B4-BE49-F238E27FC236}">
                <a16:creationId xmlns:a16="http://schemas.microsoft.com/office/drawing/2014/main" id="{98BE741B-4C57-492F-96B2-9F8BFF6030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4055" y="6451001"/>
            <a:ext cx="11031852" cy="317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9624" rIns="0" bIns="0">
            <a:spAutoFit/>
          </a:bodyPr>
          <a:lstStyle>
            <a:lvl1pPr marL="11113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ts val="57"/>
              </a:spcBef>
              <a:defRPr/>
            </a:pPr>
            <a:r>
              <a:rPr lang="ru-RU" altLang="ru-RU" sz="20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Очевидно, что в будущем понадобится особый порядок исправления ошибок по результатам ККР</a:t>
            </a:r>
            <a:endParaRPr lang="ru-RU" altLang="ru-RU" sz="2000" dirty="0">
              <a:solidFill>
                <a:srgbClr val="FF0000"/>
              </a:solidFill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8814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6A08A8A-07B6-EEE1-EFAC-6C9161CB930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7427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92B7E74-9324-EBD5-4253-E112A8A7B5D5}"/>
              </a:ext>
            </a:extLst>
          </p:cNvPr>
          <p:cNvSpPr/>
          <p:nvPr/>
        </p:nvSpPr>
        <p:spPr>
          <a:xfrm rot="5400000">
            <a:off x="1859787" y="1654560"/>
            <a:ext cx="90000" cy="15122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816D20C-5DE8-BF9A-F591-5E0E9534A552}"/>
              </a:ext>
            </a:extLst>
          </p:cNvPr>
          <p:cNvSpPr txBox="1"/>
          <p:nvPr/>
        </p:nvSpPr>
        <p:spPr>
          <a:xfrm>
            <a:off x="1020658" y="2564763"/>
            <a:ext cx="8198355" cy="6395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sz="3500" b="1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СПАСИБО ЗА ВНИМАНИЕ</a:t>
            </a:r>
            <a:r>
              <a:rPr lang="ru-RU" sz="3500" b="1" kern="1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!</a:t>
            </a:r>
            <a:endParaRPr lang="ru-RU" sz="3500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2245A68-D066-B84E-75AD-B0BCDB81A4C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054599" y="299992"/>
            <a:ext cx="827556" cy="8275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7FD6B8B-0EEE-E789-55B1-F351C83595A0}"/>
              </a:ext>
            </a:extLst>
          </p:cNvPr>
          <p:cNvSpPr txBox="1"/>
          <p:nvPr/>
        </p:nvSpPr>
        <p:spPr>
          <a:xfrm>
            <a:off x="1020658" y="3429000"/>
            <a:ext cx="6109854" cy="12655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Президент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800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Национальной палаты кадастровых инженеров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400" b="1" kern="100" dirty="0">
                <a:solidFill>
                  <a:schemeClr val="bg1">
                    <a:lumMod val="9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Овчинникова Алла Григорьевна</a:t>
            </a:r>
            <a:endParaRPr lang="ru-RU" sz="2400" b="1" kern="100" dirty="0">
              <a:solidFill>
                <a:schemeClr val="bg1">
                  <a:lumMod val="9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BC3768C-D982-499B-91C1-49240F54F5F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099" b="69256" l="9895" r="89930">
                        <a14:foregroundMark x1="24081" y1="61246" x2="59282" y2="66060"/>
                        <a14:foregroundMark x1="59282" y1="66060" x2="43783" y2="68851"/>
                        <a14:foregroundMark x1="43783" y1="68851" x2="21979" y2="69175"/>
                        <a14:foregroundMark x1="21979" y1="69175" x2="35814" y2="64887"/>
                        <a14:foregroundMark x1="35814" y1="64887" x2="74256" y2="64401"/>
                        <a14:foregroundMark x1="74256" y1="64401" x2="60771" y2="69296"/>
                        <a14:foregroundMark x1="60771" y1="69296" x2="34676" y2="69256"/>
                        <a14:foregroundMark x1="33538" y1="67476" x2="33538" y2="67476"/>
                        <a14:foregroundMark x1="39667" y1="30825" x2="41156" y2="23908"/>
                        <a14:foregroundMark x1="41156" y1="23908" x2="58095" y2="23126"/>
                        <a14:foregroundMark x1="58817" y1="23949" x2="59895" y2="30138"/>
                        <a14:foregroundMark x1="59895" y1="30138" x2="42732" y2="32241"/>
                        <a14:foregroundMark x1="42732" y1="32241" x2="39842" y2="31028"/>
                        <a14:backgroundMark x1="58494" y1="23180" x2="58494" y2="23180"/>
                        <a14:backgroundMark x1="58494" y1="23301" x2="59282" y2="23625"/>
                        <a14:backgroundMark x1="70053" y1="25081" x2="70053" y2="25081"/>
                        <a14:backgroundMark x1="60245" y1="24191" x2="58144" y2="23180"/>
                        <a14:backgroundMark x1="65674" y1="23625" x2="65674" y2="23625"/>
                        <a14:backgroundMark x1="60420" y1="23018" x2="57968" y2="23018"/>
                        <a14:backgroundMark x1="73117" y1="25081" x2="73117" y2="25081"/>
                        <a14:backgroundMark x1="57531" y1="23180" x2="57531" y2="23180"/>
                        <a14:backgroundMark x1="57356" y1="23301" x2="57356" y2="23301"/>
                        <a14:backgroundMark x1="69702" y1="25162" x2="69702" y2="251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1653" b="29799"/>
          <a:stretch/>
        </p:blipFill>
        <p:spPr>
          <a:xfrm>
            <a:off x="8279184" y="1664678"/>
            <a:ext cx="3165474" cy="3325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4788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15754</TotalTime>
  <Words>357</Words>
  <Application>Microsoft Office PowerPoint</Application>
  <PresentationFormat>Широкоэкранный</PresentationFormat>
  <Paragraphs>52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Суммарно на 2025 – 2028 годы запланировано проведение ККР в отношении 25 млн. объектов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Алла Овчинникова</cp:lastModifiedBy>
  <cp:revision>523</cp:revision>
  <cp:lastPrinted>2024-04-15T03:18:38Z</cp:lastPrinted>
  <dcterms:created xsi:type="dcterms:W3CDTF">2024-04-12T07:13:29Z</dcterms:created>
  <dcterms:modified xsi:type="dcterms:W3CDTF">2025-11-11T15:45:50Z</dcterms:modified>
</cp:coreProperties>
</file>